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5" autoAdjust="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D3A999D-CD4F-40C2-8BF3-39A2A6DC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1D18-708B-44B4-A154-49E62029C45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B116F35-71EB-44DC-87A7-27D063B8E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36DD167-2F5F-4DC7-B2CC-2CFEE9D5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64C24-C930-4528-BAA6-5382D93AD32F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01437EF-DCAD-43AB-9DFD-74C18F68A9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0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B91E8C6-E05F-4579-ACBE-691D4759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2B35-61B6-4E87-AA87-1A109062F0F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85CE129-B74A-40AA-B04F-C2C085ED2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9AB58C-483B-4032-BEA0-69235E70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B241F-9260-4953-8F48-15FE10DEB89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7286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46E9F49-2980-4EE3-9308-D9B1B2B7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36FAB-9F1A-415E-AC92-2062E180767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E69F335-CE9F-4AA4-99F3-43EE42B89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5F76EDC-2DFC-4A69-A030-B79C253F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FADDB-5A9D-49DA-9E69-718820B6F98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518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4AB113-E458-4501-A306-23A9F3F3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7B917-DE6F-4096-9788-9F2FC90509B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8AA8681-D733-4EBC-8125-B2378816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5136CE8-FBD4-473F-AA5B-0EE65CE4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6CAAD-C041-40E9-AF76-76FA903014E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9701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4020A61-45B6-4F82-9259-3EDAB46A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B04F0-0FE9-46FF-A38C-50C472994C0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E9852E-8385-48AA-9CFE-F38155AC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5CCDEEA-9AA8-46E8-838E-AB5A20386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89C21-0E22-441C-B9EB-40B7EBFEBC0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2196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0B2DF41-59F7-4531-B039-314B7B448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12859-D3BC-4EDF-9546-B640B0E9F20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2045BB2-D96F-4442-BC4D-C4A531BC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2C1F813-B8D0-416A-A5E0-275F0E2B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1844B-279D-4D1A-8539-931859D4FC1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0220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9199885D-437B-49C3-AD2A-A9E01E76B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9FB4F-1F4A-4ECA-9C0E-3861EE7D333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69BBB02F-4174-4621-8A5A-2D097027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88E0F3D-463A-466D-A27C-C3BAF4A2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5E15B-D911-41DB-AB99-BB88235ACE8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1044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F05EB0E7-141C-4F33-A2C5-9E9054F6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A9144-01A5-4404-A524-54B4F221E88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0DC05ECB-5B5A-48F3-9386-E9D6C180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3DDB865-9581-4549-8A1D-B6288D07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D65E9-6D9E-4E71-BEF0-20B49CA5F9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758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1B17911-25E8-4679-AD20-0ED8950B6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40661-8D9D-43A0-9D1B-F52EE9A5A51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ECF11849-0FC1-4FA8-8A50-C75160E2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37E098A-9B19-45AC-AB7A-74984294B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EA7AD-D1B2-44C9-8D59-E0F48068F25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3947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181888A-9432-45A0-9158-A267A6A5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A1ABF-9154-4936-B768-2654CD32931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6E796E6-EAEE-4FD8-83AD-7FB33E411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736AC13-FBBB-4A51-9E38-A373561B7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01A61-0763-4640-A899-31C2328363F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8629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063282F-EB09-452F-8630-4F045823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9E570-4733-4410-AD9C-67990B62F41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6BCAF7F-7A52-4F8E-A66E-82BBAB718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4DBD4B8-C993-494A-8A27-184F4309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C4947-7814-4D0D-88D0-2CCCAF48D91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2251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C6285D78-75AB-4BCF-A339-D9540DFB7E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A8C6C234-049D-4B18-84AB-29BAAC0B83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5547785-0064-4A9A-8A81-9519B0E62C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88CF27A-5F97-4FED-9346-E56EF3BBE5C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58A8CBB-41ED-4A47-9CB4-8FBAE2A1E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2363AA7-0689-45AF-AD12-B139F49D0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A56E3BC-7E41-4153-8C0F-0D7BDFF03A2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ubtitle 2">
            <a:extLst>
              <a:ext uri="{FF2B5EF4-FFF2-40B4-BE49-F238E27FC236}">
                <a16:creationId xmlns:a16="http://schemas.microsoft.com/office/drawing/2014/main" id="{B53CE689-5015-4511-ADAA-2F6441AC3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021496"/>
            <a:ext cx="6400800" cy="3080854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3.1.1. Sličnost trokuta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524C259-425D-4EDB-87A4-86B53822A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498" y="1546781"/>
            <a:ext cx="7773074" cy="14692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jeni pravokutnik 37">
            <a:extLst>
              <a:ext uri="{FF2B5EF4-FFF2-40B4-BE49-F238E27FC236}">
                <a16:creationId xmlns:a16="http://schemas.microsoft.com/office/drawing/2014/main" id="{952B24C8-952F-4B46-81DC-817518BF1349}"/>
              </a:ext>
            </a:extLst>
          </p:cNvPr>
          <p:cNvSpPr/>
          <p:nvPr/>
        </p:nvSpPr>
        <p:spPr>
          <a:xfrm>
            <a:off x="1568450" y="6016625"/>
            <a:ext cx="5983288" cy="56515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1032" name="Grupa 35">
            <a:extLst>
              <a:ext uri="{FF2B5EF4-FFF2-40B4-BE49-F238E27FC236}">
                <a16:creationId xmlns:a16="http://schemas.microsoft.com/office/drawing/2014/main" id="{2C12AAE3-96F8-4644-810A-C1C151625995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0"/>
            <a:ext cx="4030663" cy="3251200"/>
            <a:chOff x="756356" y="-54848"/>
            <a:chExt cx="4030133" cy="3250821"/>
          </a:xfrm>
        </p:grpSpPr>
        <p:sp>
          <p:nvSpPr>
            <p:cNvPr id="3" name="Jednakokračni trokut 2">
              <a:extLst>
                <a:ext uri="{FF2B5EF4-FFF2-40B4-BE49-F238E27FC236}">
                  <a16:creationId xmlns:a16="http://schemas.microsoft.com/office/drawing/2014/main" id="{951F4344-45C6-4738-BAF6-783E687D94DD}"/>
                </a:ext>
              </a:extLst>
            </p:cNvPr>
            <p:cNvSpPr/>
            <p:nvPr/>
          </p:nvSpPr>
          <p:spPr>
            <a:xfrm>
              <a:off x="972228" y="288012"/>
              <a:ext cx="3599977" cy="2519069"/>
            </a:xfrm>
            <a:prstGeom prst="triangle">
              <a:avLst>
                <a:gd name="adj" fmla="val 72422"/>
              </a:avLst>
            </a:prstGeom>
            <a:solidFill>
              <a:srgbClr val="0070C0">
                <a:alpha val="6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053" name="TekstniOkvir 3">
              <a:extLst>
                <a:ext uri="{FF2B5EF4-FFF2-40B4-BE49-F238E27FC236}">
                  <a16:creationId xmlns:a16="http://schemas.microsoft.com/office/drawing/2014/main" id="{38A1C30F-39EA-4316-BEAF-BF471D1F6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356" y="27701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A'</a:t>
              </a:r>
            </a:p>
          </p:txBody>
        </p:sp>
        <p:sp>
          <p:nvSpPr>
            <p:cNvPr id="1054" name="TekstniOkvir 4">
              <a:extLst>
                <a:ext uri="{FF2B5EF4-FFF2-40B4-BE49-F238E27FC236}">
                  <a16:creationId xmlns:a16="http://schemas.microsoft.com/office/drawing/2014/main" id="{BC5E3754-A033-4813-A76F-1EE9544A1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0089" y="278130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B'</a:t>
              </a:r>
            </a:p>
          </p:txBody>
        </p:sp>
        <p:sp>
          <p:nvSpPr>
            <p:cNvPr id="1055" name="TekstniOkvir 5">
              <a:extLst>
                <a:ext uri="{FF2B5EF4-FFF2-40B4-BE49-F238E27FC236}">
                  <a16:creationId xmlns:a16="http://schemas.microsoft.com/office/drawing/2014/main" id="{EE2C87C3-583A-404B-9B5D-9324443D8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600" y="-5484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C'</a:t>
              </a:r>
            </a:p>
          </p:txBody>
        </p:sp>
        <p:sp>
          <p:nvSpPr>
            <p:cNvPr id="1056" name="TekstniOkvir 9">
              <a:extLst>
                <a:ext uri="{FF2B5EF4-FFF2-40B4-BE49-F238E27FC236}">
                  <a16:creationId xmlns:a16="http://schemas.microsoft.com/office/drawing/2014/main" id="{116856E2-FEC1-4048-A044-5AF837E9C0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4490" y="120950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a'</a:t>
              </a:r>
            </a:p>
          </p:txBody>
        </p:sp>
        <p:sp>
          <p:nvSpPr>
            <p:cNvPr id="1057" name="TekstniOkvir 10">
              <a:extLst>
                <a:ext uri="{FF2B5EF4-FFF2-40B4-BE49-F238E27FC236}">
                  <a16:creationId xmlns:a16="http://schemas.microsoft.com/office/drawing/2014/main" id="{97706B66-4C3E-461D-B89F-5A9D45ACE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045" y="1254663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b'</a:t>
              </a:r>
            </a:p>
          </p:txBody>
        </p:sp>
        <p:sp>
          <p:nvSpPr>
            <p:cNvPr id="1058" name="TekstniOkvir 11">
              <a:extLst>
                <a:ext uri="{FF2B5EF4-FFF2-40B4-BE49-F238E27FC236}">
                  <a16:creationId xmlns:a16="http://schemas.microsoft.com/office/drawing/2014/main" id="{A6D441FB-C993-487F-8B69-1D93C2CC6E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8537" y="2826641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c'</a:t>
              </a:r>
            </a:p>
          </p:txBody>
        </p:sp>
        <p:sp>
          <p:nvSpPr>
            <p:cNvPr id="1059" name="TekstniOkvir 15">
              <a:extLst>
                <a:ext uri="{FF2B5EF4-FFF2-40B4-BE49-F238E27FC236}">
                  <a16:creationId xmlns:a16="http://schemas.microsoft.com/office/drawing/2014/main" id="{36C70D4E-20DD-48AB-87CC-E386A2E14A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7910" y="2438396"/>
              <a:ext cx="8918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α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1060" name="Pravokutnik 16">
              <a:extLst>
                <a:ext uri="{FF2B5EF4-FFF2-40B4-BE49-F238E27FC236}">
                  <a16:creationId xmlns:a16="http://schemas.microsoft.com/office/drawing/2014/main" id="{2088F934-BE15-4AE6-AC72-756413138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0706" y="2430107"/>
              <a:ext cx="3609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β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1061" name="Pravokutnik 17">
              <a:extLst>
                <a:ext uri="{FF2B5EF4-FFF2-40B4-BE49-F238E27FC236}">
                  <a16:creationId xmlns:a16="http://schemas.microsoft.com/office/drawing/2014/main" id="{C887F25F-02BF-44B3-95ED-ABF0180DA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22" y="402528"/>
              <a:ext cx="343319" cy="369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γ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</p:grpSp>
      <p:grpSp>
        <p:nvGrpSpPr>
          <p:cNvPr id="1033" name="Grupa 38">
            <a:extLst>
              <a:ext uri="{FF2B5EF4-FFF2-40B4-BE49-F238E27FC236}">
                <a16:creationId xmlns:a16="http://schemas.microsoft.com/office/drawing/2014/main" id="{E735259B-71DD-4657-9163-39A25C3D4B83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871538"/>
            <a:ext cx="2303463" cy="1971675"/>
            <a:chOff x="5604934" y="870841"/>
            <a:chExt cx="2302933" cy="1972530"/>
          </a:xfrm>
        </p:grpSpPr>
        <p:sp>
          <p:nvSpPr>
            <p:cNvPr id="2" name="Jednakokračni trokut 1">
              <a:extLst>
                <a:ext uri="{FF2B5EF4-FFF2-40B4-BE49-F238E27FC236}">
                  <a16:creationId xmlns:a16="http://schemas.microsoft.com/office/drawing/2014/main" id="{3225028D-7C98-44D7-89C7-1E7253E94230}"/>
                </a:ext>
              </a:extLst>
            </p:cNvPr>
            <p:cNvSpPr/>
            <p:nvPr/>
          </p:nvSpPr>
          <p:spPr>
            <a:xfrm>
              <a:off x="5869986" y="1207537"/>
              <a:ext cx="1799811" cy="1261022"/>
            </a:xfrm>
            <a:prstGeom prst="triangle">
              <a:avLst>
                <a:gd name="adj" fmla="val 72422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043" name="TekstniOkvir 6">
              <a:extLst>
                <a:ext uri="{FF2B5EF4-FFF2-40B4-BE49-F238E27FC236}">
                  <a16:creationId xmlns:a16="http://schemas.microsoft.com/office/drawing/2014/main" id="{71A5FE2F-46DA-4C75-9B3A-AD4AA4D66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4934" y="24399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1044" name="TekstniOkvir 7">
              <a:extLst>
                <a:ext uri="{FF2B5EF4-FFF2-40B4-BE49-F238E27FC236}">
                  <a16:creationId xmlns:a16="http://schemas.microsoft.com/office/drawing/2014/main" id="{08C4B21C-4F8E-494A-BCCD-9F4CA2F11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1467" y="241741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</a:t>
              </a:r>
            </a:p>
          </p:txBody>
        </p:sp>
        <p:sp>
          <p:nvSpPr>
            <p:cNvPr id="1045" name="TekstniOkvir 8">
              <a:extLst>
                <a:ext uri="{FF2B5EF4-FFF2-40B4-BE49-F238E27FC236}">
                  <a16:creationId xmlns:a16="http://schemas.microsoft.com/office/drawing/2014/main" id="{70FC9006-F535-4A02-9EFA-49B97D0D7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0889" y="870841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</a:t>
              </a:r>
            </a:p>
          </p:txBody>
        </p:sp>
        <p:sp>
          <p:nvSpPr>
            <p:cNvPr id="1046" name="TekstniOkvir 12">
              <a:extLst>
                <a:ext uri="{FF2B5EF4-FFF2-40B4-BE49-F238E27FC236}">
                  <a16:creationId xmlns:a16="http://schemas.microsoft.com/office/drawing/2014/main" id="{876B6057-4766-4F48-9BD5-F511CAD3D3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11156" y="160461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047" name="TekstniOkvir 13">
              <a:extLst>
                <a:ext uri="{FF2B5EF4-FFF2-40B4-BE49-F238E27FC236}">
                  <a16:creationId xmlns:a16="http://schemas.microsoft.com/office/drawing/2014/main" id="{26AD9938-6AC1-4F65-94F1-B839823AA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4534" y="157921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</a:t>
              </a:r>
            </a:p>
          </p:txBody>
        </p:sp>
        <p:sp>
          <p:nvSpPr>
            <p:cNvPr id="1048" name="TekstniOkvir 14">
              <a:extLst>
                <a:ext uri="{FF2B5EF4-FFF2-40B4-BE49-F238E27FC236}">
                  <a16:creationId xmlns:a16="http://schemas.microsoft.com/office/drawing/2014/main" id="{E6A986D3-988D-4623-9EE9-B810C3F78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9334" y="247403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</a:t>
              </a:r>
            </a:p>
          </p:txBody>
        </p:sp>
        <p:sp>
          <p:nvSpPr>
            <p:cNvPr id="1049" name="TekstniOkvir 18">
              <a:extLst>
                <a:ext uri="{FF2B5EF4-FFF2-40B4-BE49-F238E27FC236}">
                  <a16:creationId xmlns:a16="http://schemas.microsoft.com/office/drawing/2014/main" id="{24522A39-FD55-4AE0-8908-D6490FB0F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3910" y="2116662"/>
              <a:ext cx="8918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α</a:t>
              </a:r>
              <a:endParaRPr lang="hr-HR" altLang="sr-Latn-RS"/>
            </a:p>
          </p:txBody>
        </p:sp>
        <p:sp>
          <p:nvSpPr>
            <p:cNvPr id="1050" name="Pravokutnik 19">
              <a:extLst>
                <a:ext uri="{FF2B5EF4-FFF2-40B4-BE49-F238E27FC236}">
                  <a16:creationId xmlns:a16="http://schemas.microsoft.com/office/drawing/2014/main" id="{A16DFA60-F97D-490B-B2B8-E35CA5D88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4661" y="2130951"/>
              <a:ext cx="3609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β</a:t>
              </a:r>
              <a:endParaRPr lang="hr-HR" altLang="sr-Latn-RS"/>
            </a:p>
          </p:txBody>
        </p:sp>
        <p:sp>
          <p:nvSpPr>
            <p:cNvPr id="1051" name="Pravokutnik 20">
              <a:extLst>
                <a:ext uri="{FF2B5EF4-FFF2-40B4-BE49-F238E27FC236}">
                  <a16:creationId xmlns:a16="http://schemas.microsoft.com/office/drawing/2014/main" id="{1BA468B6-3BBF-4B4A-BBE1-32F6F4F7B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5444" y="1299994"/>
              <a:ext cx="287192" cy="369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γ</a:t>
              </a:r>
              <a:endParaRPr lang="hr-HR" altLang="sr-Latn-RS"/>
            </a:p>
          </p:txBody>
        </p:sp>
      </p:grp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2163B913-BFE3-415F-88B5-E13D916B0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3255963"/>
            <a:ext cx="5599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trokute </a:t>
            </a:r>
            <a:r>
              <a:rPr lang="hr-HR" altLang="sr-Latn-RS" i="1"/>
              <a:t>ABC </a:t>
            </a:r>
            <a:r>
              <a:rPr lang="hr-HR" altLang="sr-Latn-RS"/>
              <a:t>i</a:t>
            </a:r>
            <a:r>
              <a:rPr lang="hr-HR" altLang="sr-Latn-RS" i="1"/>
              <a:t> A'B'C' </a:t>
            </a:r>
            <a:r>
              <a:rPr lang="hr-HR" altLang="sr-Latn-RS"/>
              <a:t>na slici vrijedi:</a:t>
            </a: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EB461C49-5198-4C22-ABCE-4BB47107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5281613"/>
            <a:ext cx="1636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c' = </a:t>
            </a:r>
            <a:r>
              <a:rPr lang="hr-HR" altLang="sr-Latn-RS"/>
              <a:t>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B6C40B25-48F0-414A-B580-3601C6054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4514850"/>
            <a:ext cx="1636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b' = </a:t>
            </a:r>
            <a:r>
              <a:rPr lang="hr-HR" altLang="sr-Latn-RS"/>
              <a:t>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F822653B-4D1B-482B-8D94-C7A6A2D04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3749675"/>
            <a:ext cx="1636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a' = </a:t>
            </a:r>
            <a:r>
              <a:rPr lang="hr-HR" altLang="sr-Latn-RS"/>
              <a:t>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a</a:t>
            </a: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A25E7CC3-CA10-4CC4-B098-16586B44F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671888"/>
            <a:ext cx="981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α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α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4231CB95-104F-44E5-8832-774137AF9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4403725"/>
            <a:ext cx="12303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</a:p>
        </p:txBody>
      </p:sp>
      <p:sp>
        <p:nvSpPr>
          <p:cNvPr id="31" name="Pravokutnik 30">
            <a:extLst>
              <a:ext uri="{FF2B5EF4-FFF2-40B4-BE49-F238E27FC236}">
                <a16:creationId xmlns:a16="http://schemas.microsoft.com/office/drawing/2014/main" id="{F83BD091-D040-4DF0-AB26-392D0CBBB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5108575"/>
            <a:ext cx="762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γ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γ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1E78D335-19C1-471C-8F68-21FFFDB9C7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3662363"/>
          <a:ext cx="63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680" imgH="571320" progId="Equation.DSMT4">
                  <p:embed/>
                </p:oleObj>
              </mc:Choice>
              <mc:Fallback>
                <p:oleObj name="Equation" r:id="rId2" imgW="6346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3662363"/>
                        <a:ext cx="635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540C5CE9-BB85-45E7-A1E9-3ED204A27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418013"/>
          <a:ext cx="63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571320" progId="Equation.DSMT4">
                  <p:embed/>
                </p:oleObj>
              </mc:Choice>
              <mc:Fallback>
                <p:oleObj name="Equation" r:id="rId4" imgW="6346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418013"/>
                        <a:ext cx="635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FB5DFB9D-8F1E-41A9-AA1C-37820F401E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5140325"/>
          <a:ext cx="63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571320" progId="Equation.DSMT4">
                  <p:embed/>
                </p:oleObj>
              </mc:Choice>
              <mc:Fallback>
                <p:oleObj name="Equation" r:id="rId6" imgW="6346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5140325"/>
                        <a:ext cx="635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3E4828DA-13A8-40D7-93E1-63EEF3E0CC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7675" y="3987800"/>
          <a:ext cx="120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571320" progId="Equation.DSMT4">
                  <p:embed/>
                </p:oleObj>
              </mc:Choice>
              <mc:Fallback>
                <p:oleObj name="Equation" r:id="rId8" imgW="120636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3987800"/>
                        <a:ext cx="1206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>
            <a:extLst>
              <a:ext uri="{FF2B5EF4-FFF2-40B4-BE49-F238E27FC236}">
                <a16:creationId xmlns:a16="http://schemas.microsoft.com/office/drawing/2014/main" id="{1B2C2784-A7AE-44C6-A93E-FABCB026E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4938" y="4902200"/>
          <a:ext cx="191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17360" imgH="228600" progId="Equation.DSMT4">
                  <p:embed/>
                </p:oleObj>
              </mc:Choice>
              <mc:Fallback>
                <p:oleObj name="Equation" r:id="rId10" imgW="19173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4902200"/>
                        <a:ext cx="1917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kstniOkvir 36">
            <a:extLst>
              <a:ext uri="{FF2B5EF4-FFF2-40B4-BE49-F238E27FC236}">
                <a16:creationId xmlns:a16="http://schemas.microsoft.com/office/drawing/2014/main" id="{3DD36121-A0EC-4584-AB07-8F67A84A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825" y="6118225"/>
            <a:ext cx="6356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Trokuti </a:t>
            </a:r>
            <a:r>
              <a:rPr lang="hr-HR" altLang="sr-Latn-RS">
                <a:latin typeface="Calibri" panose="020F0502020204030204" pitchFamily="34" charset="0"/>
              </a:rPr>
              <a:t>∆</a:t>
            </a:r>
            <a:r>
              <a:rPr lang="hr-HR" altLang="sr-Latn-RS" i="1"/>
              <a:t>ABC</a:t>
            </a:r>
            <a:r>
              <a:rPr lang="hr-HR" altLang="sr-Latn-RS"/>
              <a:t> i </a:t>
            </a:r>
            <a:r>
              <a:rPr lang="hr-HR" altLang="sr-Latn-RS">
                <a:latin typeface="Calibri" panose="020F0502020204030204" pitchFamily="34" charset="0"/>
              </a:rPr>
              <a:t>∆</a:t>
            </a:r>
            <a:r>
              <a:rPr lang="hr-HR" altLang="sr-Latn-RS" i="1"/>
              <a:t>A'B'C'</a:t>
            </a:r>
            <a:r>
              <a:rPr lang="hr-HR" altLang="sr-Latn-RS"/>
              <a:t> su slični.  Pišemo </a:t>
            </a:r>
            <a:r>
              <a:rPr lang="hr-HR" altLang="sr-Latn-RS">
                <a:latin typeface="Calibri" panose="020F0502020204030204" pitchFamily="34" charset="0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ABC</a:t>
            </a:r>
            <a:r>
              <a:rPr lang="hr-HR" altLang="sr-Latn-RS">
                <a:sym typeface="Symbol" panose="05050102010706020507" pitchFamily="18" charset="2"/>
              </a:rPr>
              <a:t> ~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A'B'C'</a:t>
            </a:r>
            <a:endParaRPr lang="hr-HR" altLang="sr-Latn-R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Zaobljeni pravokutnik 46">
            <a:extLst>
              <a:ext uri="{FF2B5EF4-FFF2-40B4-BE49-F238E27FC236}">
                <a16:creationId xmlns:a16="http://schemas.microsoft.com/office/drawing/2014/main" id="{7FCD36B5-698C-4898-A608-FC98B2653076}"/>
              </a:ext>
            </a:extLst>
          </p:cNvPr>
          <p:cNvSpPr/>
          <p:nvPr/>
        </p:nvSpPr>
        <p:spPr>
          <a:xfrm>
            <a:off x="3116263" y="282575"/>
            <a:ext cx="2325687" cy="57467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2054" name="Grupa 35">
            <a:extLst>
              <a:ext uri="{FF2B5EF4-FFF2-40B4-BE49-F238E27FC236}">
                <a16:creationId xmlns:a16="http://schemas.microsoft.com/office/drawing/2014/main" id="{6E09CE89-78D2-454B-8C6C-F0AB6EF6D960}"/>
              </a:ext>
            </a:extLst>
          </p:cNvPr>
          <p:cNvGrpSpPr>
            <a:grpSpLocks/>
          </p:cNvGrpSpPr>
          <p:nvPr/>
        </p:nvGrpSpPr>
        <p:grpSpPr bwMode="auto">
          <a:xfrm>
            <a:off x="4335463" y="0"/>
            <a:ext cx="4029075" cy="3251200"/>
            <a:chOff x="756356" y="-54848"/>
            <a:chExt cx="4030133" cy="3250821"/>
          </a:xfrm>
        </p:grpSpPr>
        <p:sp>
          <p:nvSpPr>
            <p:cNvPr id="3" name="Jednakokračni trokut 2">
              <a:extLst>
                <a:ext uri="{FF2B5EF4-FFF2-40B4-BE49-F238E27FC236}">
                  <a16:creationId xmlns:a16="http://schemas.microsoft.com/office/drawing/2014/main" id="{34DECF60-A5DD-4E2B-8087-A588470BEE6B}"/>
                </a:ext>
              </a:extLst>
            </p:cNvPr>
            <p:cNvSpPr/>
            <p:nvPr/>
          </p:nvSpPr>
          <p:spPr>
            <a:xfrm>
              <a:off x="972313" y="288012"/>
              <a:ext cx="3599807" cy="2519069"/>
            </a:xfrm>
            <a:prstGeom prst="triangle">
              <a:avLst>
                <a:gd name="adj" fmla="val 72422"/>
              </a:avLst>
            </a:prstGeom>
            <a:solidFill>
              <a:srgbClr val="0070C0">
                <a:alpha val="6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2075" name="TekstniOkvir 3">
              <a:extLst>
                <a:ext uri="{FF2B5EF4-FFF2-40B4-BE49-F238E27FC236}">
                  <a16:creationId xmlns:a16="http://schemas.microsoft.com/office/drawing/2014/main" id="{2F26C731-98DC-4A4B-9A7E-050763C28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356" y="27701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A'</a:t>
              </a:r>
            </a:p>
          </p:txBody>
        </p:sp>
        <p:sp>
          <p:nvSpPr>
            <p:cNvPr id="2076" name="TekstniOkvir 4">
              <a:extLst>
                <a:ext uri="{FF2B5EF4-FFF2-40B4-BE49-F238E27FC236}">
                  <a16:creationId xmlns:a16="http://schemas.microsoft.com/office/drawing/2014/main" id="{0812FEEF-DB4D-42FE-A896-58E452B2D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0089" y="278130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B'</a:t>
              </a:r>
            </a:p>
          </p:txBody>
        </p:sp>
        <p:sp>
          <p:nvSpPr>
            <p:cNvPr id="2077" name="TekstniOkvir 5">
              <a:extLst>
                <a:ext uri="{FF2B5EF4-FFF2-40B4-BE49-F238E27FC236}">
                  <a16:creationId xmlns:a16="http://schemas.microsoft.com/office/drawing/2014/main" id="{676F658B-F173-4697-9463-987557DFA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600" y="-5484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C'</a:t>
              </a:r>
            </a:p>
          </p:txBody>
        </p:sp>
        <p:sp>
          <p:nvSpPr>
            <p:cNvPr id="2078" name="TekstniOkvir 9">
              <a:extLst>
                <a:ext uri="{FF2B5EF4-FFF2-40B4-BE49-F238E27FC236}">
                  <a16:creationId xmlns:a16="http://schemas.microsoft.com/office/drawing/2014/main" id="{EF0C3D32-A7DC-4CCC-B02A-A590444F7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4490" y="120950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a'</a:t>
              </a:r>
            </a:p>
          </p:txBody>
        </p:sp>
        <p:sp>
          <p:nvSpPr>
            <p:cNvPr id="2079" name="TekstniOkvir 10">
              <a:extLst>
                <a:ext uri="{FF2B5EF4-FFF2-40B4-BE49-F238E27FC236}">
                  <a16:creationId xmlns:a16="http://schemas.microsoft.com/office/drawing/2014/main" id="{4C4657E5-288B-4069-A455-E89195F97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045" y="1254663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b'</a:t>
              </a:r>
            </a:p>
          </p:txBody>
        </p:sp>
        <p:sp>
          <p:nvSpPr>
            <p:cNvPr id="2080" name="TekstniOkvir 11">
              <a:extLst>
                <a:ext uri="{FF2B5EF4-FFF2-40B4-BE49-F238E27FC236}">
                  <a16:creationId xmlns:a16="http://schemas.microsoft.com/office/drawing/2014/main" id="{396E3255-E389-409D-92BC-F5737068A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8537" y="2826641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c'</a:t>
              </a:r>
            </a:p>
          </p:txBody>
        </p:sp>
        <p:sp>
          <p:nvSpPr>
            <p:cNvPr id="2081" name="TekstniOkvir 15">
              <a:extLst>
                <a:ext uri="{FF2B5EF4-FFF2-40B4-BE49-F238E27FC236}">
                  <a16:creationId xmlns:a16="http://schemas.microsoft.com/office/drawing/2014/main" id="{44D54613-895A-4466-B545-0301661DD4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7910" y="2438396"/>
              <a:ext cx="8918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α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2082" name="Pravokutnik 16">
              <a:extLst>
                <a:ext uri="{FF2B5EF4-FFF2-40B4-BE49-F238E27FC236}">
                  <a16:creationId xmlns:a16="http://schemas.microsoft.com/office/drawing/2014/main" id="{60A512DA-975E-451D-82B9-FDDA39465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0706" y="2430107"/>
              <a:ext cx="3609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β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2083" name="Pravokutnik 17">
              <a:extLst>
                <a:ext uri="{FF2B5EF4-FFF2-40B4-BE49-F238E27FC236}">
                  <a16:creationId xmlns:a16="http://schemas.microsoft.com/office/drawing/2014/main" id="{1F231573-35C3-481C-A0A2-BCF9DBAA3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22" y="402528"/>
              <a:ext cx="343454" cy="369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γ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</p:grpSp>
      <p:grpSp>
        <p:nvGrpSpPr>
          <p:cNvPr id="2055" name="Grupa 38">
            <a:extLst>
              <a:ext uri="{FF2B5EF4-FFF2-40B4-BE49-F238E27FC236}">
                <a16:creationId xmlns:a16="http://schemas.microsoft.com/office/drawing/2014/main" id="{210B3DA8-6E42-429A-9272-DBF5749AA84F}"/>
              </a:ext>
            </a:extLst>
          </p:cNvPr>
          <p:cNvGrpSpPr>
            <a:grpSpLocks/>
          </p:cNvGrpSpPr>
          <p:nvPr/>
        </p:nvGrpSpPr>
        <p:grpSpPr bwMode="auto">
          <a:xfrm>
            <a:off x="1009650" y="1006475"/>
            <a:ext cx="2303463" cy="1971675"/>
            <a:chOff x="5604934" y="870841"/>
            <a:chExt cx="2302933" cy="1972530"/>
          </a:xfrm>
        </p:grpSpPr>
        <p:sp>
          <p:nvSpPr>
            <p:cNvPr id="2" name="Jednakokračni trokut 1">
              <a:extLst>
                <a:ext uri="{FF2B5EF4-FFF2-40B4-BE49-F238E27FC236}">
                  <a16:creationId xmlns:a16="http://schemas.microsoft.com/office/drawing/2014/main" id="{10B04FCE-FC05-49C9-8713-1059FDC0C652}"/>
                </a:ext>
              </a:extLst>
            </p:cNvPr>
            <p:cNvSpPr/>
            <p:nvPr/>
          </p:nvSpPr>
          <p:spPr>
            <a:xfrm>
              <a:off x="5869986" y="1207537"/>
              <a:ext cx="1799811" cy="1261022"/>
            </a:xfrm>
            <a:prstGeom prst="triangle">
              <a:avLst>
                <a:gd name="adj" fmla="val 72422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2065" name="TekstniOkvir 6">
              <a:extLst>
                <a:ext uri="{FF2B5EF4-FFF2-40B4-BE49-F238E27FC236}">
                  <a16:creationId xmlns:a16="http://schemas.microsoft.com/office/drawing/2014/main" id="{BFC2ACBD-E93E-4A2B-A9B8-1331B9CB1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4934" y="24399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2066" name="TekstniOkvir 7">
              <a:extLst>
                <a:ext uri="{FF2B5EF4-FFF2-40B4-BE49-F238E27FC236}">
                  <a16:creationId xmlns:a16="http://schemas.microsoft.com/office/drawing/2014/main" id="{A613CA90-A9F7-44C9-B66D-5C86CBE13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1467" y="241741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</a:t>
              </a:r>
            </a:p>
          </p:txBody>
        </p:sp>
        <p:sp>
          <p:nvSpPr>
            <p:cNvPr id="2067" name="TekstniOkvir 8">
              <a:extLst>
                <a:ext uri="{FF2B5EF4-FFF2-40B4-BE49-F238E27FC236}">
                  <a16:creationId xmlns:a16="http://schemas.microsoft.com/office/drawing/2014/main" id="{33FC7120-3161-4CAA-B370-8ADEDF3C3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0889" y="870841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</a:t>
              </a:r>
            </a:p>
          </p:txBody>
        </p:sp>
        <p:sp>
          <p:nvSpPr>
            <p:cNvPr id="2068" name="TekstniOkvir 12">
              <a:extLst>
                <a:ext uri="{FF2B5EF4-FFF2-40B4-BE49-F238E27FC236}">
                  <a16:creationId xmlns:a16="http://schemas.microsoft.com/office/drawing/2014/main" id="{8C5FA91E-59A6-4394-A4CE-85C9DD589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11156" y="160461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069" name="TekstniOkvir 13">
              <a:extLst>
                <a:ext uri="{FF2B5EF4-FFF2-40B4-BE49-F238E27FC236}">
                  <a16:creationId xmlns:a16="http://schemas.microsoft.com/office/drawing/2014/main" id="{97BEFA47-8B10-42D1-94DB-5675FFABA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4534" y="157921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</a:t>
              </a:r>
            </a:p>
          </p:txBody>
        </p:sp>
        <p:sp>
          <p:nvSpPr>
            <p:cNvPr id="2070" name="TekstniOkvir 14">
              <a:extLst>
                <a:ext uri="{FF2B5EF4-FFF2-40B4-BE49-F238E27FC236}">
                  <a16:creationId xmlns:a16="http://schemas.microsoft.com/office/drawing/2014/main" id="{A8EA5F0F-BF6C-4113-A41A-C32ECD194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9334" y="247403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</a:t>
              </a:r>
            </a:p>
          </p:txBody>
        </p:sp>
        <p:sp>
          <p:nvSpPr>
            <p:cNvPr id="2071" name="TekstniOkvir 18">
              <a:extLst>
                <a:ext uri="{FF2B5EF4-FFF2-40B4-BE49-F238E27FC236}">
                  <a16:creationId xmlns:a16="http://schemas.microsoft.com/office/drawing/2014/main" id="{905CEC51-E82C-4398-BFBC-29D3CDAD38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3910" y="2116662"/>
              <a:ext cx="8918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α</a:t>
              </a:r>
              <a:endParaRPr lang="hr-HR" altLang="sr-Latn-RS"/>
            </a:p>
          </p:txBody>
        </p:sp>
        <p:sp>
          <p:nvSpPr>
            <p:cNvPr id="2072" name="Pravokutnik 19">
              <a:extLst>
                <a:ext uri="{FF2B5EF4-FFF2-40B4-BE49-F238E27FC236}">
                  <a16:creationId xmlns:a16="http://schemas.microsoft.com/office/drawing/2014/main" id="{9B6FAFD7-EF20-4CEC-88D1-5CD94D359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4661" y="2130951"/>
              <a:ext cx="3609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β</a:t>
              </a:r>
              <a:endParaRPr lang="hr-HR" altLang="sr-Latn-RS"/>
            </a:p>
          </p:txBody>
        </p:sp>
        <p:sp>
          <p:nvSpPr>
            <p:cNvPr id="2073" name="Pravokutnik 20">
              <a:extLst>
                <a:ext uri="{FF2B5EF4-FFF2-40B4-BE49-F238E27FC236}">
                  <a16:creationId xmlns:a16="http://schemas.microsoft.com/office/drawing/2014/main" id="{9A19709F-9A0E-4A5D-AD39-F0FA83347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5444" y="1299994"/>
              <a:ext cx="287192" cy="369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γ</a:t>
              </a:r>
              <a:endParaRPr lang="hr-HR" altLang="sr-Latn-RS"/>
            </a:p>
          </p:txBody>
        </p:sp>
      </p:grp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5A723FAB-2363-4612-B421-4B2DCECB9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3255963"/>
            <a:ext cx="3736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Odgovarajući kutovi sličnih trokuta: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30C1FA85-CBF5-4FD1-8462-3DDA108B2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5596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Odgovarajuće stranice sličnih trokuta (nalaze se nasuprot odgovarajućih kutova):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1DB323F2-040D-4685-8913-BD3A2CC69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0" y="3694113"/>
            <a:ext cx="98266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α</a:t>
            </a:r>
            <a:r>
              <a:rPr lang="hr-HR" altLang="sr-Latn-RS">
                <a:sym typeface="Symbol" panose="05050102010706020507" pitchFamily="18" charset="2"/>
              </a:rPr>
              <a:t> i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α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sp>
        <p:nvSpPr>
          <p:cNvPr id="43" name="Pravokutnik 42">
            <a:extLst>
              <a:ext uri="{FF2B5EF4-FFF2-40B4-BE49-F238E27FC236}">
                <a16:creationId xmlns:a16="http://schemas.microsoft.com/office/drawing/2014/main" id="{73F86BF4-E02F-4200-9FDC-1EB544F3A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0" y="4294188"/>
            <a:ext cx="1231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hr-HR" altLang="sr-Latn-RS">
                <a:sym typeface="Symbol" panose="05050102010706020507" pitchFamily="18" charset="2"/>
              </a:rPr>
              <a:t>i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</a:p>
        </p:txBody>
      </p:sp>
      <p:sp>
        <p:nvSpPr>
          <p:cNvPr id="44" name="Pravokutnik 43">
            <a:extLst>
              <a:ext uri="{FF2B5EF4-FFF2-40B4-BE49-F238E27FC236}">
                <a16:creationId xmlns:a16="http://schemas.microsoft.com/office/drawing/2014/main" id="{7A0839C5-1894-46A2-924D-6242C5CF0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0" y="4894263"/>
            <a:ext cx="6651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γ</a:t>
            </a:r>
            <a:r>
              <a:rPr lang="hr-HR" altLang="sr-Latn-RS">
                <a:sym typeface="Symbol" panose="05050102010706020507" pitchFamily="18" charset="2"/>
              </a:rPr>
              <a:t> i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γ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graphicFrame>
        <p:nvGraphicFramePr>
          <p:cNvPr id="45" name="Object 7">
            <a:extLst>
              <a:ext uri="{FF2B5EF4-FFF2-40B4-BE49-F238E27FC236}">
                <a16:creationId xmlns:a16="http://schemas.microsoft.com/office/drawing/2014/main" id="{A6F44470-DFD2-4DDF-BB59-1E8FAE086A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2050" y="4021138"/>
          <a:ext cx="1054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330120" progId="Equation.DSMT4">
                  <p:embed/>
                </p:oleObj>
              </mc:Choice>
              <mc:Fallback>
                <p:oleObj name="Equation" r:id="rId2" imgW="1054080" imgH="330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4021138"/>
                        <a:ext cx="1054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Pravokutnik 45">
            <a:extLst>
              <a:ext uri="{FF2B5EF4-FFF2-40B4-BE49-F238E27FC236}">
                <a16:creationId xmlns:a16="http://schemas.microsoft.com/office/drawing/2014/main" id="{265B125F-B65A-4133-90E3-C5CF90353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88938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i="1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ABC</a:t>
            </a:r>
            <a:r>
              <a:rPr lang="hr-HR" altLang="sr-Latn-RS">
                <a:sym typeface="Symbol" panose="05050102010706020507" pitchFamily="18" charset="2"/>
              </a:rPr>
              <a:t> ~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A'B'C'</a:t>
            </a:r>
            <a:endParaRPr lang="hr-HR" altLang="sr-Latn-RS" i="1"/>
          </a:p>
        </p:txBody>
      </p:sp>
      <p:graphicFrame>
        <p:nvGraphicFramePr>
          <p:cNvPr id="31752" name="Object 8">
            <a:extLst>
              <a:ext uri="{FF2B5EF4-FFF2-40B4-BE49-F238E27FC236}">
                <a16:creationId xmlns:a16="http://schemas.microsoft.com/office/drawing/2014/main" id="{5D3D1A48-315A-421D-A23A-2D05D006CB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2050" y="4589463"/>
          <a:ext cx="1054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330120" progId="Equation.DSMT4">
                  <p:embed/>
                </p:oleObj>
              </mc:Choice>
              <mc:Fallback>
                <p:oleObj name="Equation" r:id="rId4" imgW="105408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4589463"/>
                        <a:ext cx="1054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>
            <a:extLst>
              <a:ext uri="{FF2B5EF4-FFF2-40B4-BE49-F238E27FC236}">
                <a16:creationId xmlns:a16="http://schemas.microsoft.com/office/drawing/2014/main" id="{5945D0A8-7899-47C9-BAFA-B4C543245B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2050" y="5157788"/>
          <a:ext cx="1041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330120" progId="Equation.DSMT4">
                  <p:embed/>
                </p:oleObj>
              </mc:Choice>
              <mc:Fallback>
                <p:oleObj name="Equation" r:id="rId6" imgW="104112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5157788"/>
                        <a:ext cx="1041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kstniOkvir 48">
            <a:extLst>
              <a:ext uri="{FF2B5EF4-FFF2-40B4-BE49-F238E27FC236}">
                <a16:creationId xmlns:a16="http://schemas.microsoft.com/office/drawing/2014/main" id="{0854C193-102A-41F1-8F20-388F64D56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5646738"/>
            <a:ext cx="3736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Odgovarajući kutovi sličnih trokuta međusobno su jednaki (sukladni).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8FA939BB-0EDF-4390-B461-C0B299C7A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850" y="5646738"/>
            <a:ext cx="41386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Omjeri odgovarajućih stranica sličnih trokuta međusobno su jednaki.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  <p:bldP spid="43" grpId="0"/>
      <p:bldP spid="44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0C95E1D8-98F7-47F1-BF87-F93182B38E7F}"/>
              </a:ext>
            </a:extLst>
          </p:cNvPr>
          <p:cNvSpPr/>
          <p:nvPr/>
        </p:nvSpPr>
        <p:spPr>
          <a:xfrm>
            <a:off x="192088" y="361950"/>
            <a:ext cx="7977187" cy="108267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077" name="TekstniOkvir 1">
            <a:extLst>
              <a:ext uri="{FF2B5EF4-FFF2-40B4-BE49-F238E27FC236}">
                <a16:creationId xmlns:a16="http://schemas.microsoft.com/office/drawing/2014/main" id="{1AB1BCB9-3C69-4875-ACAB-FD18A64D0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428625"/>
            <a:ext cx="7862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Dva su trokuta </a:t>
            </a:r>
            <a:r>
              <a:rPr lang="hr-HR" altLang="sr-Latn-RS" b="1">
                <a:solidFill>
                  <a:srgbClr val="FF0000"/>
                </a:solidFill>
              </a:rPr>
              <a:t>slična</a:t>
            </a:r>
            <a:r>
              <a:rPr lang="hr-HR" altLang="sr-Latn-RS"/>
              <a:t> ako su kutovi jednog trokuta sukladni odgovarajućim kutovima drugog trokuta i ako su omjeri duljina svih triju odgovarajućih stranica tih trokuta međusobno jednaki.</a:t>
            </a:r>
          </a:p>
        </p:txBody>
      </p:sp>
      <p:grpSp>
        <p:nvGrpSpPr>
          <p:cNvPr id="2" name="Grupa 3">
            <a:extLst>
              <a:ext uri="{FF2B5EF4-FFF2-40B4-BE49-F238E27FC236}">
                <a16:creationId xmlns:a16="http://schemas.microsoft.com/office/drawing/2014/main" id="{01C34B80-BE4E-47F4-811C-DE37B960CA4D}"/>
              </a:ext>
            </a:extLst>
          </p:cNvPr>
          <p:cNvGrpSpPr>
            <a:grpSpLocks/>
          </p:cNvGrpSpPr>
          <p:nvPr/>
        </p:nvGrpSpPr>
        <p:grpSpPr bwMode="auto">
          <a:xfrm>
            <a:off x="2190750" y="2371725"/>
            <a:ext cx="2617788" cy="2724150"/>
            <a:chOff x="756356" y="-54848"/>
            <a:chExt cx="4970051" cy="3286136"/>
          </a:xfrm>
        </p:grpSpPr>
        <p:sp>
          <p:nvSpPr>
            <p:cNvPr id="5" name="Jednakokračni trokut 4">
              <a:extLst>
                <a:ext uri="{FF2B5EF4-FFF2-40B4-BE49-F238E27FC236}">
                  <a16:creationId xmlns:a16="http://schemas.microsoft.com/office/drawing/2014/main" id="{07414E38-F067-4390-9792-B3605CBD5591}"/>
                </a:ext>
              </a:extLst>
            </p:cNvPr>
            <p:cNvSpPr/>
            <p:nvPr/>
          </p:nvSpPr>
          <p:spPr>
            <a:xfrm>
              <a:off x="973362" y="287937"/>
              <a:ext cx="3598690" cy="2520137"/>
            </a:xfrm>
            <a:prstGeom prst="triangle">
              <a:avLst>
                <a:gd name="adj" fmla="val 72422"/>
              </a:avLst>
            </a:prstGeom>
            <a:solidFill>
              <a:srgbClr val="FFC000">
                <a:alpha val="6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095" name="TekstniOkvir 5">
              <a:extLst>
                <a:ext uri="{FF2B5EF4-FFF2-40B4-BE49-F238E27FC236}">
                  <a16:creationId xmlns:a16="http://schemas.microsoft.com/office/drawing/2014/main" id="{EFD75D45-D39A-4826-B01D-10132326F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356" y="2770196"/>
              <a:ext cx="878329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A'</a:t>
              </a:r>
            </a:p>
          </p:txBody>
        </p:sp>
        <p:sp>
          <p:nvSpPr>
            <p:cNvPr id="3096" name="TekstniOkvir 6">
              <a:extLst>
                <a:ext uri="{FF2B5EF4-FFF2-40B4-BE49-F238E27FC236}">
                  <a16:creationId xmlns:a16="http://schemas.microsoft.com/office/drawing/2014/main" id="{24AC113A-8453-4C83-AB8A-BC34C0740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0089" y="2781309"/>
              <a:ext cx="1346318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B'</a:t>
              </a:r>
            </a:p>
          </p:txBody>
        </p:sp>
        <p:sp>
          <p:nvSpPr>
            <p:cNvPr id="3097" name="TekstniOkvir 7">
              <a:extLst>
                <a:ext uri="{FF2B5EF4-FFF2-40B4-BE49-F238E27FC236}">
                  <a16:creationId xmlns:a16="http://schemas.microsoft.com/office/drawing/2014/main" id="{0952C203-9B45-4940-9EB2-7D2224FB2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599" y="-54848"/>
              <a:ext cx="908914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C'</a:t>
              </a:r>
            </a:p>
          </p:txBody>
        </p:sp>
        <p:sp>
          <p:nvSpPr>
            <p:cNvPr id="3098" name="TekstniOkvir 8">
              <a:extLst>
                <a:ext uri="{FF2B5EF4-FFF2-40B4-BE49-F238E27FC236}">
                  <a16:creationId xmlns:a16="http://schemas.microsoft.com/office/drawing/2014/main" id="{86C9025B-B6AA-4770-9735-A584D13A5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4490" y="1209509"/>
              <a:ext cx="1123506" cy="445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a'</a:t>
              </a:r>
            </a:p>
          </p:txBody>
        </p:sp>
        <p:sp>
          <p:nvSpPr>
            <p:cNvPr id="3099" name="TekstniOkvir 9">
              <a:extLst>
                <a:ext uri="{FF2B5EF4-FFF2-40B4-BE49-F238E27FC236}">
                  <a16:creationId xmlns:a16="http://schemas.microsoft.com/office/drawing/2014/main" id="{E12E4F76-BAE9-42CE-8804-8018E902B4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3239" y="1254663"/>
              <a:ext cx="1198225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b'</a:t>
              </a:r>
            </a:p>
          </p:txBody>
        </p:sp>
        <p:sp>
          <p:nvSpPr>
            <p:cNvPr id="3100" name="TekstniOkvir 10">
              <a:extLst>
                <a:ext uri="{FF2B5EF4-FFF2-40B4-BE49-F238E27FC236}">
                  <a16:creationId xmlns:a16="http://schemas.microsoft.com/office/drawing/2014/main" id="{8B02D6C5-BE6A-4820-961F-343867A73C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0040" y="2785790"/>
              <a:ext cx="904185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c'</a:t>
              </a:r>
            </a:p>
          </p:txBody>
        </p:sp>
        <p:sp>
          <p:nvSpPr>
            <p:cNvPr id="3101" name="TekstniOkvir 11">
              <a:extLst>
                <a:ext uri="{FF2B5EF4-FFF2-40B4-BE49-F238E27FC236}">
                  <a16:creationId xmlns:a16="http://schemas.microsoft.com/office/drawing/2014/main" id="{3C2B2FC2-E09B-4002-80AD-A7F8240C0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0794" y="2383928"/>
              <a:ext cx="891820" cy="4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α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3102" name="Pravokutnik 12">
              <a:extLst>
                <a:ext uri="{FF2B5EF4-FFF2-40B4-BE49-F238E27FC236}">
                  <a16:creationId xmlns:a16="http://schemas.microsoft.com/office/drawing/2014/main" id="{B43DDC7A-1EFE-45CB-9921-7CC80BE36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2209" y="2375639"/>
              <a:ext cx="984449" cy="44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β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  <p:sp>
          <p:nvSpPr>
            <p:cNvPr id="3103" name="Pravokutnik 13">
              <a:extLst>
                <a:ext uri="{FF2B5EF4-FFF2-40B4-BE49-F238E27FC236}">
                  <a16:creationId xmlns:a16="http://schemas.microsoft.com/office/drawing/2014/main" id="{32434A80-258E-4ED4-BD8A-006BACCCD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6994" y="416146"/>
              <a:ext cx="627553" cy="4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γ</a:t>
              </a:r>
              <a:r>
                <a:rPr lang="hr-HR" altLang="sr-Latn-RS">
                  <a:sym typeface="Symbol" panose="05050102010706020507" pitchFamily="18" charset="2"/>
                </a:rPr>
                <a:t>'</a:t>
              </a:r>
              <a:endParaRPr lang="hr-HR" altLang="sr-Latn-RS"/>
            </a:p>
          </p:txBody>
        </p:sp>
      </p:grpSp>
      <p:grpSp>
        <p:nvGrpSpPr>
          <p:cNvPr id="4" name="Grupa 14">
            <a:extLst>
              <a:ext uri="{FF2B5EF4-FFF2-40B4-BE49-F238E27FC236}">
                <a16:creationId xmlns:a16="http://schemas.microsoft.com/office/drawing/2014/main" id="{A232BE71-53E3-4651-A853-4AA8DFA4FA43}"/>
              </a:ext>
            </a:extLst>
          </p:cNvPr>
          <p:cNvGrpSpPr>
            <a:grpSpLocks/>
          </p:cNvGrpSpPr>
          <p:nvPr/>
        </p:nvGrpSpPr>
        <p:grpSpPr bwMode="auto">
          <a:xfrm>
            <a:off x="569913" y="3128963"/>
            <a:ext cx="1214437" cy="1635125"/>
            <a:chOff x="5604934" y="870841"/>
            <a:chExt cx="2302933" cy="1972530"/>
          </a:xfrm>
        </p:grpSpPr>
        <p:sp>
          <p:nvSpPr>
            <p:cNvPr id="16" name="Jednakokračni trokut 15">
              <a:extLst>
                <a:ext uri="{FF2B5EF4-FFF2-40B4-BE49-F238E27FC236}">
                  <a16:creationId xmlns:a16="http://schemas.microsoft.com/office/drawing/2014/main" id="{E657061D-8372-45C1-ACA6-C0A2DE36F625}"/>
                </a:ext>
              </a:extLst>
            </p:cNvPr>
            <p:cNvSpPr/>
            <p:nvPr/>
          </p:nvSpPr>
          <p:spPr>
            <a:xfrm>
              <a:off x="5869847" y="1207895"/>
              <a:ext cx="1800202" cy="1260121"/>
            </a:xfrm>
            <a:prstGeom prst="triangle">
              <a:avLst>
                <a:gd name="adj" fmla="val 72422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085" name="TekstniOkvir 16">
              <a:extLst>
                <a:ext uri="{FF2B5EF4-FFF2-40B4-BE49-F238E27FC236}">
                  <a16:creationId xmlns:a16="http://schemas.microsoft.com/office/drawing/2014/main" id="{7E5C2D67-EAE0-4C34-B58C-3F6DF4F15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4934" y="24399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3086" name="TekstniOkvir 17">
              <a:extLst>
                <a:ext uri="{FF2B5EF4-FFF2-40B4-BE49-F238E27FC236}">
                  <a16:creationId xmlns:a16="http://schemas.microsoft.com/office/drawing/2014/main" id="{41362875-7DA0-4A54-84DB-C49177C06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1467" y="2417418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</a:t>
              </a:r>
            </a:p>
          </p:txBody>
        </p:sp>
        <p:sp>
          <p:nvSpPr>
            <p:cNvPr id="3087" name="TekstniOkvir 18">
              <a:extLst>
                <a:ext uri="{FF2B5EF4-FFF2-40B4-BE49-F238E27FC236}">
                  <a16:creationId xmlns:a16="http://schemas.microsoft.com/office/drawing/2014/main" id="{D08799A7-8327-42A2-90F5-E0A1673AF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0889" y="870841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C</a:t>
              </a:r>
            </a:p>
          </p:txBody>
        </p:sp>
        <p:sp>
          <p:nvSpPr>
            <p:cNvPr id="3088" name="TekstniOkvir 19">
              <a:extLst>
                <a:ext uri="{FF2B5EF4-FFF2-40B4-BE49-F238E27FC236}">
                  <a16:creationId xmlns:a16="http://schemas.microsoft.com/office/drawing/2014/main" id="{48BB727B-668D-4400-ADCD-571B4130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11156" y="160461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3089" name="TekstniOkvir 20">
              <a:extLst>
                <a:ext uri="{FF2B5EF4-FFF2-40B4-BE49-F238E27FC236}">
                  <a16:creationId xmlns:a16="http://schemas.microsoft.com/office/drawing/2014/main" id="{0A062003-BF4A-44BA-830F-CF4BB71E4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6036" y="1511134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70C0"/>
                  </a:solidFill>
                </a:rPr>
                <a:t>b</a:t>
              </a:r>
            </a:p>
          </p:txBody>
        </p:sp>
        <p:sp>
          <p:nvSpPr>
            <p:cNvPr id="3090" name="TekstniOkvir 21">
              <a:extLst>
                <a:ext uri="{FF2B5EF4-FFF2-40B4-BE49-F238E27FC236}">
                  <a16:creationId xmlns:a16="http://schemas.microsoft.com/office/drawing/2014/main" id="{EAA30E01-5B98-4EE9-B7F2-06A55CF58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9334" y="247403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B050"/>
                  </a:solidFill>
                </a:rPr>
                <a:t>c</a:t>
              </a:r>
            </a:p>
          </p:txBody>
        </p:sp>
        <p:sp>
          <p:nvSpPr>
            <p:cNvPr id="3091" name="TekstniOkvir 22">
              <a:extLst>
                <a:ext uri="{FF2B5EF4-FFF2-40B4-BE49-F238E27FC236}">
                  <a16:creationId xmlns:a16="http://schemas.microsoft.com/office/drawing/2014/main" id="{1B3FE659-0DFC-4107-A7E0-6F4FA89E4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8219" y="2075810"/>
              <a:ext cx="891821" cy="445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α</a:t>
              </a:r>
              <a:endParaRPr lang="hr-HR" altLang="sr-Latn-RS"/>
            </a:p>
          </p:txBody>
        </p:sp>
        <p:sp>
          <p:nvSpPr>
            <p:cNvPr id="3092" name="Pravokutnik 23">
              <a:extLst>
                <a:ext uri="{FF2B5EF4-FFF2-40B4-BE49-F238E27FC236}">
                  <a16:creationId xmlns:a16="http://schemas.microsoft.com/office/drawing/2014/main" id="{FBF26B66-4641-49BE-A980-CEA6854D4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3277" y="2076482"/>
              <a:ext cx="360985" cy="445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>
                  <a:latin typeface="Calibri" panose="020F0502020204030204" pitchFamily="34" charset="0"/>
                  <a:sym typeface="Symbol" panose="05050102010706020507" pitchFamily="18" charset="2"/>
                </a:rPr>
                <a:t>β</a:t>
              </a:r>
              <a:endParaRPr lang="hr-HR" altLang="sr-Latn-RS"/>
            </a:p>
          </p:txBody>
        </p:sp>
        <p:sp>
          <p:nvSpPr>
            <p:cNvPr id="3093" name="Pravokutnik 24">
              <a:extLst>
                <a:ext uri="{FF2B5EF4-FFF2-40B4-BE49-F238E27FC236}">
                  <a16:creationId xmlns:a16="http://schemas.microsoft.com/office/drawing/2014/main" id="{8B2A5EB2-B767-433A-8FC9-7779524DA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1327" y="1272760"/>
              <a:ext cx="544726" cy="445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sr-Latn-RS">
                  <a:latin typeface="Calibri" panose="020F0502020204030204" pitchFamily="34" charset="0"/>
                </a:rPr>
                <a:t>γ</a:t>
              </a:r>
              <a:endParaRPr lang="hr-HR" altLang="sr-Latn-RS"/>
            </a:p>
          </p:txBody>
        </p:sp>
      </p:grpSp>
      <p:sp>
        <p:nvSpPr>
          <p:cNvPr id="26" name="Pravokutnik 25">
            <a:extLst>
              <a:ext uri="{FF2B5EF4-FFF2-40B4-BE49-F238E27FC236}">
                <a16:creationId xmlns:a16="http://schemas.microsoft.com/office/drawing/2014/main" id="{0CB956AB-C195-451A-9885-032ED247F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175" y="1766888"/>
            <a:ext cx="1787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i="1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ABC</a:t>
            </a:r>
            <a:r>
              <a:rPr lang="hr-HR" altLang="sr-Latn-RS">
                <a:sym typeface="Symbol" panose="05050102010706020507" pitchFamily="18" charset="2"/>
              </a:rPr>
              <a:t> ~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A'B'C'</a:t>
            </a:r>
            <a:endParaRPr lang="hr-HR" altLang="sr-Latn-RS" i="1"/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CA0AEF3B-9C9F-4FC9-A4BB-AF368A7F9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0" y="2932113"/>
            <a:ext cx="98266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α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α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6233BCF7-9C65-4578-9DF1-6746ED7D0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3513" y="2932113"/>
            <a:ext cx="12303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β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AA8E18D5-CEAA-4B28-BDB9-C06B75747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0" y="2932113"/>
            <a:ext cx="6953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γ</a:t>
            </a:r>
            <a:r>
              <a:rPr lang="hr-HR" altLang="sr-Latn-RS">
                <a:sym typeface="Symbol" panose="05050102010706020507" pitchFamily="18" charset="2"/>
              </a:rPr>
              <a:t> = </a:t>
            </a:r>
            <a:r>
              <a:rPr lang="el-GR" altLang="sr-Latn-RS">
                <a:latin typeface="Calibri" panose="020F0502020204030204" pitchFamily="34" charset="0"/>
                <a:sym typeface="Symbol" panose="05050102010706020507" pitchFamily="18" charset="2"/>
              </a:rPr>
              <a:t>γ</a:t>
            </a:r>
            <a:r>
              <a:rPr lang="hr-HR" altLang="sr-Latn-RS">
                <a:sym typeface="Symbol" panose="05050102010706020507" pitchFamily="18" charset="2"/>
              </a:rPr>
              <a:t>'</a:t>
            </a:r>
            <a:endParaRPr lang="hr-HR" altLang="sr-Latn-RS"/>
          </a:p>
        </p:txBody>
      </p:sp>
      <p:graphicFrame>
        <p:nvGraphicFramePr>
          <p:cNvPr id="32770" name="Object 2">
            <a:extLst>
              <a:ext uri="{FF2B5EF4-FFF2-40B4-BE49-F238E27FC236}">
                <a16:creationId xmlns:a16="http://schemas.microsoft.com/office/drawing/2014/main" id="{D3E06D97-3634-4F34-BF07-3CD7D3FF36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2325" y="3717925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571320" progId="Equation.DSMT4">
                  <p:embed/>
                </p:oleObj>
              </mc:Choice>
              <mc:Fallback>
                <p:oleObj name="Equation" r:id="rId2" imgW="15746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325" y="3717925"/>
                        <a:ext cx="1574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>
            <a:extLst>
              <a:ext uri="{FF2B5EF4-FFF2-40B4-BE49-F238E27FC236}">
                <a16:creationId xmlns:a16="http://schemas.microsoft.com/office/drawing/2014/main" id="{87B2CE9E-C749-46EE-8688-75C7006D5A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9950" y="4630738"/>
          <a:ext cx="161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571320" progId="Equation.DSMT4">
                  <p:embed/>
                </p:oleObj>
              </mc:Choice>
              <mc:Fallback>
                <p:oleObj name="Equation" r:id="rId4" imgW="16128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4630738"/>
                        <a:ext cx="1612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_slicnost</Template>
  <TotalTime>3</TotalTime>
  <Words>248</Words>
  <Application>Microsoft Office PowerPoint</Application>
  <PresentationFormat>Prikaz na zaslonu (4:3)</PresentationFormat>
  <Paragraphs>76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Symbol</vt:lpstr>
      <vt:lpstr>Math 7</vt:lpstr>
      <vt:lpstr>Equation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2021-09-16T15:17:49Z</dcterms:created>
  <dcterms:modified xsi:type="dcterms:W3CDTF">2021-09-16T15:20:49Z</dcterms:modified>
</cp:coreProperties>
</file>